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0BD6-7CEF-40D7-9008-ABE8A936D852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D447-F187-4EE6-B642-2E8D5EB11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CA68-6C30-4877-BE7A-C8E2A723A26E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B529-BFFB-4663-934C-BE41F63B2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FF45-1EFD-4752-A970-3B09FD41B0AA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D8FB-5C7F-4E19-80D7-97E5E26E7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E08E-4454-4480-A998-490FE54D91D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1A5F-014F-4D8D-81F1-F4E0254D8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226C-69CD-4781-BBE2-CF059140993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0EF6-DE20-4141-A65F-83D97514C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F27B-3E1A-4E23-B403-1CFEFB8D57C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E0A1-3E12-4006-910F-E347838B9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E8E1-6BBA-4805-AD0D-D44F7160F69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5C90-45A9-4795-910F-4D700A7F9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344C-5E60-48A8-A200-E943D791F56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0DF8-7EF3-44D2-9106-A2D3C6398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CF00-1E3A-4B7C-A9F6-87B1FB45AC71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EF86-F0A1-4640-B2EC-B009099B4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678A-3968-44AE-8879-A96EDE51785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A95E-1D95-4343-8FCA-A90BA690C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5676-8627-45C7-936E-D2652B3E71C8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78D8-3483-4A43-AF2C-F051825C7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543676-F152-405C-BE00-3E22DFDBED4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E575F-6D49-40E6-BE4E-9BBA3EADC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4000" smtClean="0">
                <a:latin typeface="Arial" charset="0"/>
              </a:rPr>
              <a:t>Конкурс</a:t>
            </a:r>
            <a:br>
              <a:rPr lang="uk-UA" sz="4000" smtClean="0">
                <a:latin typeface="Arial" charset="0"/>
              </a:rPr>
            </a:br>
            <a:r>
              <a:rPr lang="uk-UA" sz="4000" smtClean="0"/>
              <a:t>Майбутнє країни</a:t>
            </a:r>
            <a:r>
              <a:rPr lang="uk-UA" sz="4000" smtClean="0">
                <a:latin typeface="Arial" charset="0"/>
              </a:rPr>
              <a:t> -</a:t>
            </a:r>
            <a:r>
              <a:rPr lang="uk-UA" sz="4000" smtClean="0"/>
              <a:t> у мріях дитини</a:t>
            </a:r>
            <a:endParaRPr lang="ru-RU" sz="400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3644900"/>
            <a:ext cx="7416800" cy="2328863"/>
          </a:xfrm>
        </p:spPr>
        <p:txBody>
          <a:bodyPr/>
          <a:lstStyle/>
          <a:p>
            <a:pPr algn="r" eaLnBrk="1" hangingPunct="1"/>
            <a:endParaRPr lang="uk-UA" smtClean="0">
              <a:solidFill>
                <a:srgbClr val="FFFFFF"/>
              </a:solidFill>
            </a:endParaRPr>
          </a:p>
          <a:p>
            <a:pPr algn="r" eaLnBrk="1" hangingPunct="1"/>
            <a:endParaRPr lang="uk-UA" smtClean="0">
              <a:solidFill>
                <a:srgbClr val="FFFFFF"/>
              </a:solidFill>
            </a:endParaRPr>
          </a:p>
          <a:p>
            <a:pPr algn="r" eaLnBrk="1" hangingPunct="1"/>
            <a:r>
              <a:rPr lang="uk-UA" sz="2800" smtClean="0">
                <a:solidFill>
                  <a:schemeClr val="tx1"/>
                </a:solidFill>
                <a:latin typeface="Arial" charset="0"/>
              </a:rPr>
              <a:t>Автор роботи: </a:t>
            </a:r>
          </a:p>
          <a:p>
            <a:pPr algn="r" eaLnBrk="1" hangingPunct="1"/>
            <a:r>
              <a:rPr lang="uk-UA" sz="2800" smtClean="0">
                <a:solidFill>
                  <a:schemeClr val="tx1"/>
                </a:solidFill>
              </a:rPr>
              <a:t>Коновалов Олександр</a:t>
            </a:r>
            <a:r>
              <a:rPr lang="uk-UA" sz="2800" smtClean="0">
                <a:solidFill>
                  <a:schemeClr val="tx1"/>
                </a:solidFill>
                <a:latin typeface="Arial" charset="0"/>
              </a:rPr>
              <a:t>, учень 5 класу Пономаренківської ЗОШ</a:t>
            </a:r>
          </a:p>
          <a:p>
            <a:pPr algn="r" eaLnBrk="1" hangingPunct="1"/>
            <a:r>
              <a:rPr lang="uk-UA" sz="2800" smtClean="0">
                <a:solidFill>
                  <a:schemeClr val="tx1"/>
                </a:solidFill>
              </a:rPr>
              <a:t> </a:t>
            </a:r>
            <a:r>
              <a:rPr lang="uk-UA" sz="2800" smtClean="0">
                <a:solidFill>
                  <a:schemeClr val="tx1"/>
                </a:solidFill>
                <a:latin typeface="Arial" charset="0"/>
              </a:rPr>
              <a:t>11 років</a:t>
            </a:r>
            <a:endParaRPr lang="ru-RU" sz="28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 ДЯКУЮ ЗА УВАГУ 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91513" cy="612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Пода́тки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встановлені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вищим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органом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законодавчої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влади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обов'язкові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платежі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сплачують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фізичні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та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юридичні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особи до бюджету у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розмірах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термінах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передбачених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законодавством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39" name="Picture 3" descr="C:\Users\Гость\Desktop\Конкурс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852738"/>
            <a:ext cx="5194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Податок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обов'язковий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індивідуально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безоплатний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платіж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стягується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органами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державної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влади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рівнів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юридичних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осіб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фізичних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осіб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метою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фінансового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забезпечення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)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муніципальних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утворень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Податки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варто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відрізняти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зборів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(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мита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стягнення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носить не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безоплатний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характер, а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умовою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відносно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платників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певних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дій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C:\Users\Гость\Desktop\Конкурс\IMG_20150323_1107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549275"/>
            <a:ext cx="7435850" cy="5576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Стягнення податків регулюється податковим законодавством (див. податкове право). Сукупність установлених податків, а також принципів, форм і методів їхнього встановлення, зміни, скасування, стягнення й контролю утворюють податкову систему держави.</a:t>
            </a:r>
          </a:p>
          <a:p>
            <a:pPr eaLnBrk="1" hangingPunct="1"/>
            <a:endParaRPr lang="ru-RU" smtClean="0"/>
          </a:p>
        </p:txBody>
      </p:sp>
      <p:pic>
        <p:nvPicPr>
          <p:cNvPr id="17411" name="Picture 2" descr="C:\Users\Гость\Desktop\Конкурс\maliunok-290x203.jpg.pagespeed.ce.8qP7_3QMQ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789363"/>
            <a:ext cx="32289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Гость\Desktop\Конкурс\P0297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789363"/>
            <a:ext cx="32400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7100" cy="62499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 </a:t>
            </a:r>
            <a:r>
              <a:rPr lang="ru-RU" sz="3100" dirty="0" err="1" smtClean="0"/>
              <a:t>Відношення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платника</a:t>
            </a:r>
            <a:r>
              <a:rPr lang="ru-RU" sz="3100" dirty="0" smtClean="0"/>
              <a:t> до </a:t>
            </a:r>
            <a:r>
              <a:rPr lang="ru-RU" sz="3100" dirty="0" err="1" smtClean="0"/>
              <a:t>держави</a:t>
            </a:r>
            <a:r>
              <a:rPr lang="ru-RU" sz="3100" dirty="0" smtClean="0"/>
              <a:t> </a:t>
            </a:r>
            <a:r>
              <a:rPr lang="ru-RU" sz="3100" dirty="0" err="1" smtClean="0"/>
              <a:t>виставляє</a:t>
            </a:r>
            <a:r>
              <a:rPr lang="ru-RU" sz="3100" dirty="0" smtClean="0"/>
              <a:t> </a:t>
            </a:r>
            <a:r>
              <a:rPr lang="ru-RU" sz="3100" dirty="0" err="1" smtClean="0"/>
              <a:t>податок</a:t>
            </a:r>
            <a:r>
              <a:rPr lang="ru-RU" sz="3100" dirty="0" smtClean="0"/>
              <a:t> не як </a:t>
            </a:r>
            <a:r>
              <a:rPr lang="ru-RU" sz="3100" dirty="0" err="1" smtClean="0"/>
              <a:t>спеціальне</a:t>
            </a:r>
            <a:r>
              <a:rPr lang="ru-RU" sz="3100" dirty="0" smtClean="0"/>
              <a:t> </a:t>
            </a:r>
            <a:r>
              <a:rPr lang="ru-RU" sz="3100" dirty="0" err="1" smtClean="0"/>
              <a:t>подання</a:t>
            </a:r>
            <a:r>
              <a:rPr lang="ru-RU" sz="3100" dirty="0" smtClean="0"/>
              <a:t> за </a:t>
            </a:r>
            <a:r>
              <a:rPr lang="ru-RU" sz="3100" dirty="0" err="1" smtClean="0"/>
              <a:t>вигоди</a:t>
            </a:r>
            <a:r>
              <a:rPr lang="ru-RU" sz="3100" dirty="0" smtClean="0"/>
              <a:t> </a:t>
            </a:r>
            <a:r>
              <a:rPr lang="ru-RU" sz="3100" dirty="0" err="1" smtClean="0"/>
              <a:t>від</a:t>
            </a:r>
            <a:r>
              <a:rPr lang="ru-RU" sz="3100" dirty="0" smtClean="0"/>
              <a:t> </a:t>
            </a:r>
            <a:r>
              <a:rPr lang="ru-RU" sz="3100" dirty="0" err="1" smtClean="0"/>
              <a:t>приналежності</a:t>
            </a:r>
            <a:r>
              <a:rPr lang="ru-RU" sz="3100" dirty="0" smtClean="0"/>
              <a:t> </a:t>
            </a:r>
            <a:r>
              <a:rPr lang="ru-RU" sz="3100" dirty="0" err="1" smtClean="0"/>
              <a:t>державі</a:t>
            </a:r>
            <a:r>
              <a:rPr lang="ru-RU" sz="3100" dirty="0" smtClean="0"/>
              <a:t>, а як </a:t>
            </a:r>
            <a:r>
              <a:rPr lang="ru-RU" sz="3100" dirty="0" err="1" smtClean="0"/>
              <a:t>обов'язок</a:t>
            </a:r>
            <a:r>
              <a:rPr lang="ru-RU" sz="3100" dirty="0" smtClean="0"/>
              <a:t> </a:t>
            </a:r>
            <a:r>
              <a:rPr lang="ru-RU" sz="3100" dirty="0" err="1" smtClean="0"/>
              <a:t>громадянина</a:t>
            </a:r>
            <a:r>
              <a:rPr lang="ru-RU" sz="3100" dirty="0" smtClean="0"/>
              <a:t>, </a:t>
            </a:r>
            <a:r>
              <a:rPr lang="ru-RU" sz="3100" dirty="0" err="1" smtClean="0"/>
              <a:t>його</a:t>
            </a:r>
            <a:r>
              <a:rPr lang="ru-RU" sz="3100" dirty="0" smtClean="0"/>
              <a:t> жертву, </a:t>
            </a:r>
            <a:r>
              <a:rPr lang="ru-RU" sz="3100" dirty="0" err="1" smtClean="0"/>
              <a:t>внесену</a:t>
            </a:r>
            <a:r>
              <a:rPr lang="ru-RU" sz="3100" dirty="0" smtClean="0"/>
              <a:t> ним на </a:t>
            </a:r>
            <a:r>
              <a:rPr lang="ru-RU" sz="3100" dirty="0" err="1" smtClean="0"/>
              <a:t>підтримку</a:t>
            </a:r>
            <a:r>
              <a:rPr lang="ru-RU" sz="3100" dirty="0" smtClean="0"/>
              <a:t> </a:t>
            </a:r>
            <a:r>
              <a:rPr lang="ru-RU" sz="3100" dirty="0" err="1" smtClean="0"/>
              <a:t>й</a:t>
            </a:r>
            <a:r>
              <a:rPr lang="ru-RU" sz="3100" dirty="0" smtClean="0"/>
              <a:t> </a:t>
            </a:r>
            <a:r>
              <a:rPr lang="ru-RU" sz="3100" dirty="0" err="1" smtClean="0"/>
              <a:t>розвиток</a:t>
            </a:r>
            <a:r>
              <a:rPr lang="ru-RU" sz="3100" dirty="0" smtClean="0"/>
              <a:t> </a:t>
            </a:r>
            <a:r>
              <a:rPr lang="ru-RU" sz="3100" dirty="0" err="1" smtClean="0"/>
              <a:t>цілого</a:t>
            </a:r>
            <a:r>
              <a:rPr lang="ru-RU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C:\Users\Гость\Desktop\Конкурс\photo.3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260350"/>
            <a:ext cx="4487862" cy="6319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Під податком розуміється примусове вилучення державними податковими структурами коштів з фізичних і юридичних осіб, необхідне для здійснення державою своїх функцій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Picture 3" descr="C:\Users\Гость\Desktop\Конкурс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852738"/>
            <a:ext cx="475138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Добробут </a:t>
            </a:r>
            <a:r>
              <a:rPr lang="uk-UA" dirty="0" err="1" smtClean="0"/>
              <a:t>країни-</a:t>
            </a:r>
            <a:r>
              <a:rPr lang="uk-UA" dirty="0" smtClean="0"/>
              <a:t> це вчасно сплачені податки.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   </a:t>
            </a:r>
            <a:endParaRPr lang="ru-RU" smtClean="0"/>
          </a:p>
        </p:txBody>
      </p:sp>
      <p:pic>
        <p:nvPicPr>
          <p:cNvPr id="20483" name="Picture 3" descr="C:\Users\Гость\Desktop\Конкурс\20150415_123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37798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Гость\Desktop\Конкурс\20150415_123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257675" cy="297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датки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643446"/>
            <a:ext cx="324337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43438" y="260350"/>
            <a:ext cx="4043362" cy="6107113"/>
          </a:xfrm>
        </p:spPr>
        <p:txBody>
          <a:bodyPr/>
          <a:lstStyle/>
          <a:p>
            <a:pPr eaLnBrk="1" hangingPunct="1"/>
            <a:endParaRPr lang="ru-RU" sz="6600" smtClean="0"/>
          </a:p>
        </p:txBody>
      </p:sp>
      <p:pic>
        <p:nvPicPr>
          <p:cNvPr id="21506" name="Picture 2" descr="C:\Users\Гость\Desktop\Конкурс\2_m_stse_Danilevska_YUl_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60350"/>
            <a:ext cx="5256212" cy="625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Конкурс Майбутнє країни - у мріях дитини</vt:lpstr>
      <vt:lpstr>Слайд 2</vt:lpstr>
      <vt:lpstr>Слайд 3</vt:lpstr>
      <vt:lpstr>Слайд 4</vt:lpstr>
      <vt:lpstr>Слайд 5</vt:lpstr>
      <vt:lpstr> Відношення платника до держави виставляє податок не як спеціальне подання за вигоди від приналежності державі, а як обов'язок громадянина, його жертву, внесену ним на підтримку й розвиток цілого. </vt:lpstr>
      <vt:lpstr>Слайд 7</vt:lpstr>
      <vt:lpstr>Добробут країни- це вчасно сплачені податки.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Майбутнє країни у мріях дитини</dc:title>
  <dc:creator>Гость</dc:creator>
  <cp:lastModifiedBy>Инна Боброва</cp:lastModifiedBy>
  <cp:revision>10</cp:revision>
  <dcterms:created xsi:type="dcterms:W3CDTF">2015-04-15T08:58:02Z</dcterms:created>
  <dcterms:modified xsi:type="dcterms:W3CDTF">2015-04-15T12:49:29Z</dcterms:modified>
</cp:coreProperties>
</file>